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6"/>
  </p:notesMasterIdLst>
  <p:handoutMasterIdLst>
    <p:handoutMasterId r:id="rId37"/>
  </p:handoutMasterIdLst>
  <p:sldIdLst>
    <p:sldId id="256" r:id="rId2"/>
    <p:sldId id="284" r:id="rId3"/>
    <p:sldId id="312" r:id="rId4"/>
    <p:sldId id="295" r:id="rId5"/>
    <p:sldId id="294" r:id="rId6"/>
    <p:sldId id="290" r:id="rId7"/>
    <p:sldId id="291" r:id="rId8"/>
    <p:sldId id="292" r:id="rId9"/>
    <p:sldId id="287" r:id="rId10"/>
    <p:sldId id="293" r:id="rId11"/>
    <p:sldId id="285" r:id="rId12"/>
    <p:sldId id="296" r:id="rId13"/>
    <p:sldId id="279" r:id="rId14"/>
    <p:sldId id="270" r:id="rId15"/>
    <p:sldId id="272" r:id="rId16"/>
    <p:sldId id="298" r:id="rId17"/>
    <p:sldId id="300" r:id="rId18"/>
    <p:sldId id="299" r:id="rId19"/>
    <p:sldId id="275" r:id="rId20"/>
    <p:sldId id="276" r:id="rId21"/>
    <p:sldId id="277" r:id="rId22"/>
    <p:sldId id="281" r:id="rId23"/>
    <p:sldId id="301" r:id="rId24"/>
    <p:sldId id="313" r:id="rId25"/>
    <p:sldId id="302" r:id="rId26"/>
    <p:sldId id="303" r:id="rId27"/>
    <p:sldId id="304" r:id="rId28"/>
    <p:sldId id="305" r:id="rId29"/>
    <p:sldId id="306" r:id="rId30"/>
    <p:sldId id="308" r:id="rId31"/>
    <p:sldId id="309" r:id="rId32"/>
    <p:sldId id="311" r:id="rId33"/>
    <p:sldId id="310" r:id="rId34"/>
    <p:sldId id="278" r:id="rId35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3FB"/>
    <a:srgbClr val="FF0000"/>
    <a:srgbClr val="FF5050"/>
    <a:srgbClr val="01FD61"/>
    <a:srgbClr val="FF6600"/>
    <a:srgbClr val="FFCC99"/>
    <a:srgbClr val="FF99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56" autoAdjust="0"/>
    <p:restoredTop sz="95463" autoAdjust="0"/>
  </p:normalViewPr>
  <p:slideViewPr>
    <p:cSldViewPr snapToGrid="0">
      <p:cViewPr varScale="1">
        <p:scale>
          <a:sx n="128" d="100"/>
          <a:sy n="128" d="100"/>
        </p:scale>
        <p:origin x="231" y="63"/>
      </p:cViewPr>
      <p:guideLst>
        <p:guide orient="horz" pos="22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0" d="100"/>
        <a:sy n="170" d="100"/>
      </p:scale>
      <p:origin x="0" y="-3696"/>
    </p:cViewPr>
  </p:sorterViewPr>
  <p:notesViewPr>
    <p:cSldViewPr snapToGrid="0">
      <p:cViewPr>
        <p:scale>
          <a:sx n="100" d="100"/>
          <a:sy n="100" d="100"/>
        </p:scale>
        <p:origin x="-366" y="1392"/>
      </p:cViewPr>
      <p:guideLst>
        <p:guide orient="horz" pos="2304"/>
        <p:guide pos="3024"/>
      </p:guideLst>
    </p:cSldViewPr>
  </p:notesViewPr>
  <p:gridSpacing cx="914400" cy="914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5" tIns="47833" rIns="95665" bIns="47833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7346" y="0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5" tIns="47833" rIns="95665" bIns="4783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7747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5" tIns="47833" rIns="95665" bIns="47833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7346" y="6947747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5" tIns="47833" rIns="95665" bIns="4783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782B4F6-4773-46F8-B255-05EC5B1B49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t" anchorCtr="0" compatLnSpc="1">
            <a:prstTxWarp prst="textNoShape">
              <a:avLst/>
            </a:prstTxWarp>
          </a:bodyPr>
          <a:lstStyle>
            <a:lvl1pPr defTabSz="964956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9014" y="0"/>
            <a:ext cx="4162186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t" anchorCtr="0" compatLnSpc="1">
            <a:prstTxWarp prst="textNoShape">
              <a:avLst/>
            </a:prstTxWarp>
          </a:bodyPr>
          <a:lstStyle>
            <a:lvl1pPr algn="r" defTabSz="964956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0160" y="3474720"/>
            <a:ext cx="7040880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9440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b" anchorCtr="0" compatLnSpc="1">
            <a:prstTxWarp prst="textNoShape">
              <a:avLst/>
            </a:prstTxWarp>
          </a:bodyPr>
          <a:lstStyle>
            <a:lvl1pPr defTabSz="964956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9014" y="6949440"/>
            <a:ext cx="4162186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b" anchorCtr="0" compatLnSpc="1">
            <a:prstTxWarp prst="textNoShape">
              <a:avLst/>
            </a:prstTxWarp>
          </a:bodyPr>
          <a:lstStyle>
            <a:lvl1pPr algn="r" defTabSz="964935" eaLnBrk="1" hangingPunct="1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7C3DA7E7-3B0C-4E4A-BCE2-C302CDC550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781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81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BAA47-FAC4-46F9-A81A-EAE7086EF3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13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90E6E1-5668-44E5-A4F7-5F76ABD8FB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14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743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743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E844-B1F1-4884-88D0-6AF5CFECFF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6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26EAC3-59BB-4542-88DE-2282C5922B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99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AAF332-DC80-4CF1-AD8D-4D32183CB3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20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5584EB-1C08-4D47-9C42-6E91F7C92F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70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79C223-D9C0-4DBD-8D2F-45C88B381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11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B91A13-2392-45A4-AB6F-B76F44C88C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7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4555A1-1AF4-4917-9877-6D8404E64D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57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F7847-4A44-4BF9-A3FA-5D3E36A10D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14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955323-D2E7-48E5-ADB2-EB3AE83469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40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C4747-C93F-43C2-8E4F-C700DC78BE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0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7E46F8-08DB-443F-A411-400B6D3BB1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6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0D6DE733-A1C1-4BCF-9C62-839F3EBCE9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9225"/>
            <a:ext cx="82296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771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  <p:sldLayoutId id="2147484070" r:id="rId12"/>
    <p:sldLayoutId id="214748407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zoom.us/client/latest/ZoomInstaller.exe" TargetMode="External"/><Relationship Id="rId2" Type="http://schemas.openxmlformats.org/officeDocument/2006/relationships/hyperlink" Target="mailto:fanrui@shanghaitech.edu.c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wangleshan1996@outlook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Introduction</a:t>
            </a: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CS121 Parallel Computing</a:t>
            </a:r>
          </a:p>
          <a:p>
            <a:pPr eaLnBrk="1" hangingPunct="1"/>
            <a:r>
              <a:rPr lang="en-US" altLang="en-US" smtClean="0"/>
              <a:t>Spring 2020</a:t>
            </a:r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Challenges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5827590" cy="5309821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Structured vs unstructured</a:t>
            </a:r>
          </a:p>
          <a:p>
            <a:pPr lvl="1"/>
            <a:r>
              <a:rPr lang="en-US" smtClean="0"/>
              <a:t>Structured problems can be solved with custom hardware.</a:t>
            </a:r>
          </a:p>
          <a:p>
            <a:pPr lvl="1"/>
            <a:r>
              <a:rPr lang="en-US" smtClean="0"/>
              <a:t>Unstructured problems more general, but less efficient.</a:t>
            </a:r>
          </a:p>
          <a:p>
            <a:r>
              <a:rPr lang="en-US" smtClean="0"/>
              <a:t>Inherent limitations</a:t>
            </a:r>
          </a:p>
          <a:p>
            <a:pPr lvl="1"/>
            <a:r>
              <a:rPr lang="en-US" smtClean="0"/>
              <a:t>Some problems are not (or don’t seem to be) parallelizable.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Dijkstra’s shortest paths algorithm.</a:t>
            </a:r>
          </a:p>
          <a:p>
            <a:pPr lvl="1"/>
            <a:r>
              <a:rPr lang="en-US" smtClean="0"/>
              <a:t>Other problems require clever algorithms to become parallel.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Fibonacci series (a</a:t>
            </a:r>
            <a:r>
              <a:rPr lang="en-US" baseline="-25000" smtClean="0"/>
              <a:t>n</a:t>
            </a:r>
            <a:r>
              <a:rPr lang="en-US" smtClean="0"/>
              <a:t> = a</a:t>
            </a:r>
            <a:r>
              <a:rPr lang="en-US" baseline="-25000" smtClean="0"/>
              <a:t>n-1</a:t>
            </a:r>
            <a:r>
              <a:rPr lang="en-US" smtClean="0"/>
              <a:t> + a</a:t>
            </a:r>
            <a:r>
              <a:rPr lang="en-US" baseline="-25000" smtClean="0"/>
              <a:t>n-2</a:t>
            </a:r>
            <a:r>
              <a:rPr lang="en-US" smtClean="0"/>
              <a:t>).</a:t>
            </a:r>
          </a:p>
          <a:p>
            <a:r>
              <a:rPr lang="en-US" smtClean="0"/>
              <a:t>The human factor</a:t>
            </a:r>
          </a:p>
          <a:p>
            <a:pPr lvl="1"/>
            <a:r>
              <a:rPr lang="en-US" smtClean="0"/>
              <a:t>Hard to keep track of concurrent events and dependencies.</a:t>
            </a:r>
          </a:p>
          <a:p>
            <a:pPr lvl="1"/>
            <a:r>
              <a:rPr lang="en-US" smtClean="0"/>
              <a:t>Parallel algorithms are hard(er) to design and debug.</a:t>
            </a:r>
          </a:p>
        </p:txBody>
      </p:sp>
      <p:pic>
        <p:nvPicPr>
          <p:cNvPr id="5" name="Picture 8" descr="http://walloid.com/wp-content/uploads/2015/08/Architect-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75" y="3332902"/>
            <a:ext cx="2574437" cy="17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http://postsfromthepath.com/wordpress/media/confus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30" y="5106735"/>
            <a:ext cx="2582782" cy="162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social-physics.net/wp-content/uploads/2014/01/hepatitis_C_coauthorship_networ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30" y="520292"/>
            <a:ext cx="2784484" cy="281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37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outline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Parallel architectures</a:t>
            </a:r>
          </a:p>
          <a:p>
            <a:pPr lvl="1"/>
            <a:r>
              <a:rPr lang="en-US" smtClean="0"/>
              <a:t>Shared memory</a:t>
            </a:r>
          </a:p>
          <a:p>
            <a:pPr lvl="1"/>
            <a:r>
              <a:rPr lang="en-US" smtClean="0"/>
              <a:t>Distributed memory</a:t>
            </a:r>
          </a:p>
          <a:p>
            <a:pPr lvl="1"/>
            <a:r>
              <a:rPr lang="en-US" smtClean="0"/>
              <a:t>Manycore</a:t>
            </a:r>
          </a:p>
          <a:p>
            <a:r>
              <a:rPr lang="en-US" smtClean="0"/>
              <a:t>Parallel languages</a:t>
            </a:r>
          </a:p>
          <a:p>
            <a:pPr lvl="1"/>
            <a:r>
              <a:rPr lang="en-US" smtClean="0"/>
              <a:t>OpenMP, MPI, CUDA, MapReduce</a:t>
            </a:r>
          </a:p>
          <a:p>
            <a:r>
              <a:rPr lang="en-US" smtClean="0"/>
              <a:t>Algorithm design techniques</a:t>
            </a:r>
          </a:p>
          <a:p>
            <a:pPr lvl="1"/>
            <a:r>
              <a:rPr lang="en-US" smtClean="0"/>
              <a:t>Decomposition, load balancing, scheduling</a:t>
            </a:r>
          </a:p>
          <a:p>
            <a:r>
              <a:rPr lang="en-US" smtClean="0"/>
              <a:t>Parallel algorithms</a:t>
            </a:r>
          </a:p>
          <a:p>
            <a:pPr lvl="1"/>
            <a:r>
              <a:rPr lang="en-US" smtClean="0"/>
              <a:t>Dense and sparse matrix algorithms, sorting, search, graph algorithms, PRAM algorithms, etc.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8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brief history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337480" cy="5315486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Research and theory started in the early 60’s.</a:t>
            </a:r>
          </a:p>
          <a:p>
            <a:pPr lvl="1"/>
            <a:r>
              <a:rPr lang="en-US" smtClean="0"/>
              <a:t>Cray-1 reached 160 MFLOPS in 1976.</a:t>
            </a:r>
          </a:p>
          <a:p>
            <a:r>
              <a:rPr lang="en-US" smtClean="0"/>
              <a:t>Commercially successful supercomputers (Cray, Thinking Machines, etc.) started in 1980’s.</a:t>
            </a:r>
          </a:p>
          <a:p>
            <a:pPr lvl="1"/>
            <a:r>
              <a:rPr lang="en-US" smtClean="0"/>
              <a:t>Used expensive custom processors.</a:t>
            </a:r>
          </a:p>
          <a:p>
            <a:r>
              <a:rPr lang="en-US" smtClean="0"/>
              <a:t>In 1990’s massively parallel processors (MPPs) and clusters became dominant.</a:t>
            </a:r>
          </a:p>
          <a:p>
            <a:pPr lvl="1"/>
            <a:r>
              <a:rPr lang="en-US" smtClean="0"/>
              <a:t>MPPs use commercial (OTS) processors with custom interconnects.</a:t>
            </a:r>
          </a:p>
          <a:p>
            <a:pPr lvl="1"/>
            <a:r>
              <a:rPr lang="en-US" smtClean="0"/>
              <a:t>Clusters use OTS processors and interconnects running Linux.</a:t>
            </a:r>
          </a:p>
          <a:p>
            <a:pPr lvl="2"/>
            <a:r>
              <a:rPr lang="en-US" smtClean="0"/>
              <a:t>Cheap, easy to build and relatively powerful.</a:t>
            </a:r>
          </a:p>
          <a:p>
            <a:pPr lvl="2"/>
            <a:r>
              <a:rPr lang="en-US" smtClean="0"/>
              <a:t>Most data centers today are clusters.</a:t>
            </a:r>
          </a:p>
          <a:p>
            <a:r>
              <a:rPr lang="en-US" smtClean="0"/>
              <a:t>Fastest supercomputer today is IBM Summit MPP.</a:t>
            </a:r>
          </a:p>
          <a:p>
            <a:pPr lvl="1"/>
            <a:r>
              <a:rPr lang="en-US" smtClean="0"/>
              <a:t>Runs at 148 PFLOPS, about 1M times faster than a workstation.</a:t>
            </a:r>
          </a:p>
          <a:p>
            <a:r>
              <a:rPr lang="en-US"/>
              <a:t>Apart from supercomputers, progress in parallel computing stalled in 1990’s until mid </a:t>
            </a:r>
            <a:r>
              <a:rPr lang="en-US" smtClean="0"/>
              <a:t>2000’s.</a:t>
            </a:r>
            <a:endParaRPr lang="en-US"/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7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Moore’s Law and parallel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476914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smtClean="0"/>
              <a:t>In 1965, Gordon Moore, co-founder of Intel, predicted transistor count would double every 18 months.</a:t>
            </a:r>
          </a:p>
          <a:p>
            <a:pPr lvl="1">
              <a:defRPr/>
            </a:pPr>
            <a:r>
              <a:rPr lang="en-US" smtClean="0"/>
              <a:t>Held true for the last 50 years!</a:t>
            </a:r>
          </a:p>
          <a:p>
            <a:pPr>
              <a:defRPr/>
            </a:pPr>
            <a:r>
              <a:rPr lang="en-US" smtClean="0"/>
              <a:t>Until mid 2000’s, this implied single processor performance doubled at same rate.</a:t>
            </a:r>
          </a:p>
          <a:p>
            <a:pPr>
              <a:defRPr/>
            </a:pPr>
            <a:r>
              <a:rPr lang="en-US" smtClean="0"/>
              <a:t>This held back development of parallel computers, since in the time to develop one, single processor performance would improve dramatically.</a:t>
            </a:r>
          </a:p>
          <a:p>
            <a:pPr>
              <a:defRPr/>
            </a:pPr>
            <a:r>
              <a:rPr lang="en-US" smtClean="0"/>
              <a:t>But since ca. 2005, parallel processing has become essential to taking advantage of Moore’s Law.</a:t>
            </a:r>
          </a:p>
          <a:p>
            <a:pPr>
              <a:defRPr/>
            </a:pPr>
            <a:endParaRPr lang="en-US"/>
          </a:p>
        </p:txBody>
      </p:sp>
      <p:pic>
        <p:nvPicPr>
          <p:cNvPr id="1026" name="Picture 2" descr="https://upload.wikimedia.org/wikipedia/commons/thumb/8/8b/Moore%27s_Law_Transistor_Count_1971-2018.png/1920px-Moore%27s_Law_Transistor_Count_1971-2018.png?158276779735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782" y="3679760"/>
            <a:ext cx="4399582" cy="317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Moore’s Law and performance</a:t>
            </a:r>
          </a:p>
        </p:txBody>
      </p:sp>
      <p:sp>
        <p:nvSpPr>
          <p:cNvPr id="22531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5800" y="1163638"/>
            <a:ext cx="8134564" cy="246314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400" smtClean="0"/>
              <a:t>Transistor properties, e.g. size and clock speed, do not scale equally.</a:t>
            </a:r>
          </a:p>
          <a:p>
            <a:r>
              <a:rPr lang="en-US" altLang="en-US" sz="2400" smtClean="0"/>
              <a:t>Higher single processor clock speeds is increasingly difficult to achieve.</a:t>
            </a:r>
          </a:p>
          <a:p>
            <a:pPr lvl="1"/>
            <a:r>
              <a:rPr lang="en-US" altLang="en-US" sz="2000" smtClean="0"/>
              <a:t>Heat</a:t>
            </a:r>
          </a:p>
          <a:p>
            <a:pPr lvl="1"/>
            <a:r>
              <a:rPr lang="en-US" altLang="en-US" sz="2000" smtClean="0"/>
              <a:t>Power consumption</a:t>
            </a:r>
          </a:p>
          <a:p>
            <a:pPr lvl="1"/>
            <a:r>
              <a:rPr lang="en-US" altLang="en-US" sz="2000" smtClean="0"/>
              <a:t>Current leakage</a:t>
            </a:r>
          </a:p>
        </p:txBody>
      </p:sp>
      <p:pic>
        <p:nvPicPr>
          <p:cNvPr id="22532" name="Picture 4" descr="http://www.extremetech.com/wp-content/uploads/2014/09/DennardScal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8" y="3683000"/>
            <a:ext cx="4408487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 descr="http://www.nist.gov/pml/div683/images/3D-HMC-Pic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4922838"/>
            <a:ext cx="2871787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Moore’s Law revisited</a:t>
            </a:r>
            <a:endParaRPr lang="en-US" altLang="en-US" smtClean="0"/>
          </a:p>
        </p:txBody>
      </p:sp>
      <p:sp>
        <p:nvSpPr>
          <p:cNvPr id="2969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5043488" cy="4959350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smtClean="0"/>
              <a:t>Multicore technology addresses (lack of) clock speed scaling.</a:t>
            </a:r>
          </a:p>
          <a:p>
            <a:pPr lvl="1">
              <a:defRPr/>
            </a:pPr>
            <a:r>
              <a:rPr lang="en-US" smtClean="0"/>
              <a:t>Link multiple processing cores together on same chip. </a:t>
            </a:r>
          </a:p>
          <a:p>
            <a:pPr lvl="1">
              <a:defRPr/>
            </a:pPr>
            <a:r>
              <a:rPr lang="en-US" smtClean="0"/>
              <a:t>More efficient to replace a single high speed processor with multiple slower processors.</a:t>
            </a:r>
          </a:p>
          <a:p>
            <a:pPr lvl="1">
              <a:defRPr/>
            </a:pPr>
            <a:r>
              <a:rPr lang="en-US" smtClean="0"/>
              <a:t>Another approach is to stack chips in a 3D structure.</a:t>
            </a:r>
          </a:p>
          <a:p>
            <a:pPr>
              <a:defRPr/>
            </a:pPr>
            <a:r>
              <a:rPr lang="en-US"/>
              <a:t>D</a:t>
            </a:r>
            <a:r>
              <a:rPr lang="en-US" smtClean="0"/>
              <a:t>eveloping software for multicores has been harder than scaling hardware.</a:t>
            </a:r>
          </a:p>
          <a:p>
            <a:pPr lvl="1">
              <a:defRPr/>
            </a:pPr>
            <a:r>
              <a:rPr lang="en-US" smtClean="0"/>
              <a:t>Software developers with parallel computing skills are in high demand.</a:t>
            </a:r>
          </a:p>
        </p:txBody>
      </p:sp>
      <p:pic>
        <p:nvPicPr>
          <p:cNvPr id="24581" name="Picture 2" descr="http://i.stack.imgur.com/fRJg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3041650"/>
            <a:ext cx="2659062" cy="162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4" descr="http://cs.nyu.edu/courses/fall14/CSCI-GA.3033-009/multi%20cor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0" y="661988"/>
            <a:ext cx="18605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6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state of the art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229600" cy="5258977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Parallel computers today mainly based on four processor architectures.</a:t>
            </a:r>
          </a:p>
          <a:p>
            <a:pPr lvl="1"/>
            <a:r>
              <a:rPr lang="en-US" smtClean="0"/>
              <a:t>Multicores </a:t>
            </a:r>
          </a:p>
          <a:p>
            <a:pPr lvl="2"/>
            <a:r>
              <a:rPr lang="en-US" smtClean="0"/>
              <a:t>Small / moderate number (</a:t>
            </a:r>
            <a:r>
              <a:rPr lang="en-US" smtClean="0">
                <a:latin typeface="Symbol" panose="05050102010706020507" pitchFamily="18" charset="2"/>
              </a:rPr>
              <a:t>£ </a:t>
            </a:r>
            <a:r>
              <a:rPr lang="en-US" smtClean="0"/>
              <a:t>64) of fast, general purpose cores.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Intel Xeon, IBM Power, Sun SPARC.</a:t>
            </a:r>
          </a:p>
          <a:p>
            <a:pPr lvl="1"/>
            <a:r>
              <a:rPr lang="en-US" smtClean="0"/>
              <a:t>Manycores </a:t>
            </a:r>
          </a:p>
          <a:p>
            <a:pPr lvl="2"/>
            <a:r>
              <a:rPr lang="en-US" smtClean="0"/>
              <a:t>Large number (1000’s) of simple cores.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Nvidia Pascal GPU, Intel Xeon Phi, Sunway SW26010.</a:t>
            </a:r>
            <a:endParaRPr lang="en-US"/>
          </a:p>
          <a:p>
            <a:pPr lvl="1"/>
            <a:r>
              <a:rPr lang="en-US" smtClean="0"/>
              <a:t>FPGA (field programmable gate arrays)</a:t>
            </a:r>
          </a:p>
          <a:p>
            <a:pPr lvl="2"/>
            <a:r>
              <a:rPr lang="en-US" smtClean="0"/>
              <a:t>Reconfigurable hardware customized for specific problems.</a:t>
            </a:r>
          </a:p>
          <a:p>
            <a:pPr lvl="1"/>
            <a:r>
              <a:rPr lang="en-US" smtClean="0"/>
              <a:t>ASIC (application specific integrated circuits)</a:t>
            </a:r>
          </a:p>
          <a:p>
            <a:pPr lvl="2"/>
            <a:r>
              <a:rPr lang="en-US" smtClean="0"/>
              <a:t>Specially built hardware for specific problems.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Google TPU, Apple Neural Engine, IBM TrueNorth.</a:t>
            </a:r>
          </a:p>
          <a:p>
            <a:r>
              <a:rPr lang="en-US" smtClean="0"/>
              <a:t>In addition to processing speed, energy efficiency also increasing important.</a:t>
            </a:r>
          </a:p>
          <a:p>
            <a:pPr lvl="1"/>
            <a:r>
              <a:rPr lang="en-US" smtClean="0"/>
              <a:t>Biggest datacenters consume over 100 MW of power, ~ 50K homes.</a:t>
            </a:r>
          </a:p>
          <a:p>
            <a:pPr lvl="1"/>
            <a:r>
              <a:rPr lang="en-US" smtClean="0"/>
              <a:t>Biggest supercomputers consume ~ 20MW of power.</a:t>
            </a:r>
          </a:p>
          <a:p>
            <a:pPr lvl="1"/>
            <a:r>
              <a:rPr lang="en-US" smtClean="0"/>
              <a:t>Goal is a supercomputer achieving 50 GFLOPS / W.</a:t>
            </a:r>
          </a:p>
          <a:p>
            <a:pPr lvl="2"/>
            <a:r>
              <a:rPr lang="en-US" smtClean="0"/>
              <a:t>Current supercomputers achieve 1-6 GFLOPS / W.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2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352092"/>
              </p:ext>
            </p:extLst>
          </p:nvPr>
        </p:nvGraphicFramePr>
        <p:xfrm>
          <a:off x="1619364" y="5220190"/>
          <a:ext cx="5758200" cy="7318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3570"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Mega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Giga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Tera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Peta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Exa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70"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6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9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12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15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18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Top 500 list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5341171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Biannual ranking of fastest 500 supercomputers in the world.</a:t>
            </a:r>
          </a:p>
          <a:p>
            <a:pPr lvl="1"/>
            <a:r>
              <a:rPr lang="en-US" smtClean="0"/>
              <a:t>Speed measured in floating point operations per second.</a:t>
            </a:r>
          </a:p>
          <a:p>
            <a:pPr lvl="1"/>
            <a:r>
              <a:rPr lang="en-US" smtClean="0"/>
              <a:t>Uses high-performance LINPACK to solve a dense linear system Ax = b.</a:t>
            </a:r>
          </a:p>
          <a:p>
            <a:pPr lvl="2"/>
            <a:r>
              <a:rPr lang="en-US" smtClean="0"/>
              <a:t>Compute intensive, but doesn’t stress memory system.</a:t>
            </a:r>
          </a:p>
          <a:p>
            <a:pPr lvl="2"/>
            <a:r>
              <a:rPr lang="en-US" smtClean="0"/>
              <a:t>May not represent performance on real-world problems.</a:t>
            </a:r>
          </a:p>
          <a:p>
            <a:pPr lvl="1"/>
            <a:r>
              <a:rPr lang="en-US"/>
              <a:t>Latest list from November 2019</a:t>
            </a:r>
            <a:r>
              <a:rPr lang="en-US" smtClean="0"/>
              <a:t>.</a:t>
            </a:r>
          </a:p>
          <a:p>
            <a:pPr marL="914400" lvl="2" indent="0">
              <a:buNone/>
            </a:pPr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For comparison, Intel multicore achieves ~50 GFLOPS / core, and GPU achieves ~ 10 TFLOPS / board.</a:t>
            </a:r>
          </a:p>
          <a:p>
            <a:pPr marL="457200" lvl="1" indent="0">
              <a:buNone/>
            </a:pPr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20" y="3470567"/>
            <a:ext cx="8349033" cy="153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6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428038" cy="790575"/>
          </a:xfrm>
        </p:spPr>
        <p:txBody>
          <a:bodyPr/>
          <a:lstStyle/>
          <a:p>
            <a:r>
              <a:rPr lang="en-US" altLang="en-US" smtClean="0"/>
              <a:t>Top 500 </a:t>
            </a:r>
            <a:r>
              <a:rPr lang="en-US" altLang="en-US"/>
              <a:t>– </a:t>
            </a:r>
            <a:r>
              <a:rPr lang="en-US" altLang="en-US" smtClean="0"/>
              <a:t>Trends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7" y="2098034"/>
            <a:ext cx="8928529" cy="295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211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Top 500 – 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73" y="1384300"/>
            <a:ext cx="8290332" cy="505301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Administrivia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685800" y="1371599"/>
            <a:ext cx="8255000" cy="504786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tabLst>
                <a:tab pos="2287588" algn="l"/>
              </a:tabLst>
            </a:pPr>
            <a:r>
              <a:rPr lang="en-US" altLang="en-US" sz="2000" smtClean="0">
                <a:solidFill>
                  <a:srgbClr val="1503FB"/>
                </a:solidFill>
              </a:rPr>
              <a:t>Instructor</a:t>
            </a:r>
            <a:r>
              <a:rPr lang="en-US" altLang="en-US" sz="2000" smtClean="0">
                <a:solidFill>
                  <a:srgbClr val="0070C0"/>
                </a:solidFill>
              </a:rPr>
              <a:t> 	</a:t>
            </a:r>
            <a:r>
              <a:rPr lang="en-US" altLang="en-US" sz="2000" smtClean="0"/>
              <a:t>Assoc Prof Rui FAN </a:t>
            </a:r>
            <a:r>
              <a:rPr lang="zh-CN" altLang="en-US" sz="2000" smtClean="0">
                <a:latin typeface="KaiTi" panose="02010609060101010101" pitchFamily="49" charset="-122"/>
                <a:ea typeface="KaiTi" panose="02010609060101010101" pitchFamily="49" charset="-122"/>
              </a:rPr>
              <a:t>范睿</a:t>
            </a:r>
            <a:r>
              <a:rPr lang="en-US" altLang="zh-CN" sz="2000">
                <a:latin typeface="KaiTi" panose="02010609060101010101" pitchFamily="49" charset="-122"/>
                <a:ea typeface="KaiTi" panose="02010609060101010101" pitchFamily="49" charset="-122"/>
              </a:rPr>
              <a:t>	</a:t>
            </a:r>
            <a:r>
              <a:rPr lang="en-US" altLang="zh-CN" sz="2000" smtClean="0">
                <a:latin typeface="KaiTi" panose="02010609060101010101" pitchFamily="49" charset="-122"/>
                <a:ea typeface="KaiTi" panose="02010609060101010101" pitchFamily="49" charset="-122"/>
              </a:rPr>
              <a:t>		</a:t>
            </a:r>
            <a:r>
              <a:rPr lang="en-US" altLang="en-US" sz="2000" smtClean="0">
                <a:hlinkClick r:id="rId2"/>
              </a:rPr>
              <a:t>fanrui@shanghaitech.edu.cn</a:t>
            </a:r>
            <a:r>
              <a:rPr lang="en-US" altLang="en-US" sz="2000" smtClean="0"/>
              <a:t>  / 131-2259-1828</a:t>
            </a:r>
          </a:p>
          <a:p>
            <a:pPr>
              <a:spcBef>
                <a:spcPts val="0"/>
              </a:spcBef>
              <a:tabLst>
                <a:tab pos="2287588" algn="l"/>
              </a:tabLst>
            </a:pPr>
            <a:r>
              <a:rPr lang="en-US" altLang="en-US" sz="2000" smtClean="0">
                <a:solidFill>
                  <a:srgbClr val="1503FB"/>
                </a:solidFill>
              </a:rPr>
              <a:t>Online “flipped classroom” format	</a:t>
            </a:r>
          </a:p>
          <a:p>
            <a:pPr lvl="1">
              <a:spcBef>
                <a:spcPts val="0"/>
              </a:spcBef>
              <a:tabLst>
                <a:tab pos="2287588" algn="l"/>
              </a:tabLst>
            </a:pPr>
            <a:r>
              <a:rPr lang="en-US" altLang="en-US" sz="1800" smtClean="0"/>
              <a:t>Lecture notes and videos uploaded to course Blackboard 4 days before class.</a:t>
            </a:r>
          </a:p>
          <a:p>
            <a:pPr lvl="1">
              <a:spcBef>
                <a:spcPts val="0"/>
              </a:spcBef>
              <a:tabLst>
                <a:tab pos="2287588" algn="l"/>
              </a:tabLst>
            </a:pPr>
            <a:r>
              <a:rPr lang="en-US" altLang="en-US" sz="1800" smtClean="0"/>
              <a:t>Students need to </a:t>
            </a:r>
            <a:r>
              <a:rPr lang="en-US" altLang="en-US" sz="1800"/>
              <a:t>study the online lecture material before class. </a:t>
            </a:r>
            <a:endParaRPr lang="en-US" altLang="en-US" sz="1800" smtClean="0"/>
          </a:p>
          <a:p>
            <a:pPr lvl="1">
              <a:spcBef>
                <a:spcPts val="0"/>
              </a:spcBef>
              <a:tabLst>
                <a:tab pos="2287588" algn="l"/>
              </a:tabLst>
            </a:pPr>
            <a:r>
              <a:rPr lang="en-US" altLang="en-US" sz="1800" smtClean="0"/>
              <a:t>Online classes held weekly on Mondays &amp; Wednesdays at 3-4:40pm. </a:t>
            </a:r>
          </a:p>
          <a:p>
            <a:pPr lvl="1">
              <a:spcBef>
                <a:spcPts val="0"/>
              </a:spcBef>
              <a:tabLst>
                <a:tab pos="2287588" algn="l"/>
              </a:tabLst>
            </a:pPr>
            <a:r>
              <a:rPr lang="en-US" altLang="en-US" sz="1800" smtClean="0"/>
              <a:t>During class students and the lecturer will interact and discuss the lecture content.</a:t>
            </a:r>
          </a:p>
          <a:p>
            <a:pPr lvl="2">
              <a:spcBef>
                <a:spcPts val="0"/>
              </a:spcBef>
              <a:tabLst>
                <a:tab pos="2287588" algn="l"/>
              </a:tabLst>
            </a:pPr>
            <a:r>
              <a:rPr lang="en-US" altLang="en-US" sz="1800" smtClean="0"/>
              <a:t>Additional discussions on course Piazza.</a:t>
            </a:r>
          </a:p>
          <a:p>
            <a:pPr lvl="1">
              <a:spcBef>
                <a:spcPts val="0"/>
              </a:spcBef>
              <a:tabLst>
                <a:tab pos="2287588" algn="l"/>
              </a:tabLst>
            </a:pPr>
            <a:r>
              <a:rPr lang="en-US" altLang="en-US" sz="1800" smtClean="0"/>
              <a:t>Classes done using the teleconferencing software Zoom. </a:t>
            </a:r>
          </a:p>
          <a:p>
            <a:pPr marL="857250" lvl="1" indent="-342900">
              <a:spcBef>
                <a:spcPts val="0"/>
              </a:spcBef>
              <a:buSzPct val="100000"/>
              <a:buFont typeface="+mj-lt"/>
              <a:buAutoNum type="arabicPeriod"/>
              <a:tabLst>
                <a:tab pos="2287588" algn="l"/>
              </a:tabLst>
            </a:pPr>
            <a:r>
              <a:rPr lang="en-US" altLang="en-US" sz="1800"/>
              <a:t>Download and install Zoom from </a:t>
            </a:r>
            <a:r>
              <a:rPr lang="en-US" altLang="en-US" sz="1800" smtClean="0">
                <a:hlinkClick r:id="rId3"/>
              </a:rPr>
              <a:t>https</a:t>
            </a:r>
            <a:r>
              <a:rPr lang="en-US" altLang="en-US" sz="1800">
                <a:hlinkClick r:id="rId3"/>
              </a:rPr>
              <a:t>://</a:t>
            </a:r>
            <a:r>
              <a:rPr lang="en-US" altLang="en-US" sz="1800" smtClean="0">
                <a:hlinkClick r:id="rId3"/>
              </a:rPr>
              <a:t>zoom.us/client/latest/ZoomInstaller.exe</a:t>
            </a:r>
            <a:r>
              <a:rPr lang="en-US" altLang="en-US" sz="1800" smtClean="0"/>
              <a:t>.</a:t>
            </a:r>
          </a:p>
          <a:p>
            <a:pPr marL="857250" lvl="1" indent="-342900">
              <a:spcBef>
                <a:spcPts val="0"/>
              </a:spcBef>
              <a:buSzPct val="100000"/>
              <a:buFont typeface="+mj-lt"/>
              <a:buAutoNum type="arabicPeriod"/>
              <a:tabLst>
                <a:tab pos="2287588" algn="l"/>
              </a:tabLst>
            </a:pPr>
            <a:r>
              <a:rPr lang="en-US" altLang="en-US" sz="1800" smtClean="0"/>
              <a:t>At the start of class, log into Zoom and join meeting ID 364-929-4960.</a:t>
            </a:r>
          </a:p>
          <a:p>
            <a:pPr marL="857250" lvl="1" indent="-342900">
              <a:spcBef>
                <a:spcPts val="0"/>
              </a:spcBef>
              <a:buSzPct val="100000"/>
              <a:buFont typeface="+mj-lt"/>
              <a:buAutoNum type="arabicPeriod"/>
              <a:tabLst>
                <a:tab pos="2287588" algn="l"/>
              </a:tabLst>
            </a:pPr>
            <a:r>
              <a:rPr lang="en-US" altLang="en-US" sz="1800" smtClean="0"/>
              <a:t>Students will see live content from the instructor’s computer.</a:t>
            </a:r>
            <a:endParaRPr lang="en-US" altLang="en-US" sz="1800">
              <a:solidFill>
                <a:srgbClr val="1503FB"/>
              </a:solidFill>
            </a:endParaRPr>
          </a:p>
          <a:p>
            <a:pPr>
              <a:spcBef>
                <a:spcPts val="0"/>
              </a:spcBef>
              <a:tabLst>
                <a:tab pos="2287588" algn="l"/>
              </a:tabLst>
            </a:pPr>
            <a:r>
              <a:rPr lang="en-US" altLang="en-US" sz="2000" smtClean="0">
                <a:solidFill>
                  <a:srgbClr val="1503FB"/>
                </a:solidFill>
              </a:rPr>
              <a:t>TA</a:t>
            </a:r>
            <a:r>
              <a:rPr lang="en-US" altLang="en-US" sz="2000" smtClean="0"/>
              <a:t>	Wang Leshan </a:t>
            </a:r>
            <a:r>
              <a:rPr lang="zh-CN" altLang="en-US" sz="2000">
                <a:latin typeface="KaiTi" panose="02010609060101010101" pitchFamily="49" charset="-122"/>
                <a:ea typeface="KaiTi" panose="02010609060101010101" pitchFamily="49" charset="-122"/>
              </a:rPr>
              <a:t>王乐山</a:t>
            </a:r>
            <a:endParaRPr lang="en-US" altLang="zh-CN" sz="2000" smtClean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spcBef>
                <a:spcPts val="0"/>
              </a:spcBef>
              <a:buNone/>
              <a:tabLst>
                <a:tab pos="2287588" algn="l"/>
              </a:tabLst>
            </a:pPr>
            <a:r>
              <a:rPr lang="en-US" altLang="en-US" sz="2000">
                <a:latin typeface="KaiTi" panose="02010609060101010101" pitchFamily="49" charset="-122"/>
                <a:ea typeface="KaiTi" panose="02010609060101010101" pitchFamily="49" charset="-122"/>
              </a:rPr>
              <a:t>	</a:t>
            </a:r>
            <a:r>
              <a:rPr lang="en-US" altLang="en-US" sz="2000" smtClean="0">
                <a:latin typeface="+mj-lt"/>
                <a:ea typeface="KaiTi" panose="02010609060101010101" pitchFamily="49" charset="-122"/>
                <a:hlinkClick r:id="rId4"/>
              </a:rPr>
              <a:t>wangleshan1996@outlook.com</a:t>
            </a:r>
            <a:endParaRPr lang="en-US" altLang="en-US" sz="2000" smtClean="0">
              <a:latin typeface="+mj-lt"/>
              <a:ea typeface="KaiTi" panose="02010609060101010101" pitchFamily="49" charset="-122"/>
            </a:endParaRPr>
          </a:p>
          <a:p>
            <a:pPr>
              <a:spcBef>
                <a:spcPts val="0"/>
              </a:spcBef>
              <a:tabLst>
                <a:tab pos="2287588" algn="l"/>
              </a:tabLst>
            </a:pPr>
            <a:r>
              <a:rPr lang="en-US" altLang="en-US" sz="2000" smtClean="0">
                <a:solidFill>
                  <a:srgbClr val="1503FB"/>
                </a:solidFill>
              </a:rPr>
              <a:t>Recitation 	</a:t>
            </a:r>
            <a:r>
              <a:rPr lang="en-US" altLang="en-US" sz="2000" smtClean="0"/>
              <a:t>Format and time TBD.</a:t>
            </a:r>
          </a:p>
          <a:p>
            <a:pPr>
              <a:spcBef>
                <a:spcPts val="0"/>
              </a:spcBef>
              <a:tabLst>
                <a:tab pos="2287588" algn="l"/>
              </a:tabLst>
            </a:pPr>
            <a:endParaRPr lang="en-US" altLang="en-US" sz="2000">
              <a:solidFill>
                <a:srgbClr val="1503FB"/>
              </a:solidFill>
            </a:endParaRPr>
          </a:p>
          <a:p>
            <a:pPr>
              <a:spcBef>
                <a:spcPts val="0"/>
              </a:spcBef>
              <a:tabLst>
                <a:tab pos="2287588" algn="l"/>
              </a:tabLst>
            </a:pPr>
            <a:endParaRPr lang="en-US" altLang="en-US" sz="2000" smtClean="0">
              <a:solidFill>
                <a:srgbClr val="1503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0613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Top 500 – Interconnect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9" y="1200149"/>
            <a:ext cx="5303830" cy="5476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365" y="1266825"/>
            <a:ext cx="3364809" cy="2381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832" y="4024222"/>
            <a:ext cx="1516753" cy="224148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Top 500 – Applications</a:t>
            </a:r>
          </a:p>
        </p:txBody>
      </p:sp>
      <p:pic>
        <p:nvPicPr>
          <p:cNvPr id="2969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01775"/>
            <a:ext cx="4738687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050" y="1501775"/>
            <a:ext cx="3743325" cy="247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Other performance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8229601" cy="5334273"/>
          </a:xfrm>
        </p:spPr>
        <p:txBody>
          <a:bodyPr>
            <a:normAutofit/>
          </a:bodyPr>
          <a:lstStyle/>
          <a:p>
            <a:r>
              <a:rPr lang="en-US" altLang="en-US" sz="2400" smtClean="0"/>
              <a:t>LINPACK does compute-intensive operations on structured dense matrices.</a:t>
            </a:r>
          </a:p>
          <a:p>
            <a:pPr lvl="1"/>
            <a:r>
              <a:rPr lang="en-US" altLang="en-US" sz="2000"/>
              <a:t>Uniform control flow, predictable and coalesced memory accesses</a:t>
            </a:r>
            <a:r>
              <a:rPr lang="en-US" altLang="en-US" sz="2000" smtClean="0"/>
              <a:t>.</a:t>
            </a:r>
          </a:p>
          <a:p>
            <a:pPr lvl="1"/>
            <a:r>
              <a:rPr lang="en-US" altLang="en-US" sz="2000" smtClean="0"/>
              <a:t>Ideal for physical simulations.</a:t>
            </a:r>
          </a:p>
          <a:p>
            <a:r>
              <a:rPr lang="en-US" altLang="en-US" sz="2400" smtClean="0"/>
              <a:t>Data-intensive applications today have instruction divergence, branching and random memory accesses.</a:t>
            </a:r>
          </a:p>
          <a:p>
            <a:r>
              <a:rPr lang="en-US" altLang="en-US" sz="2400" smtClean="0"/>
              <a:t>New benchmarks give more complete performance picture</a:t>
            </a:r>
          </a:p>
          <a:p>
            <a:pPr lvl="1"/>
            <a:r>
              <a:rPr lang="en-US" altLang="en-US" sz="2000" smtClean="0"/>
              <a:t>HPCG performs sparse matrix operations.</a:t>
            </a:r>
          </a:p>
          <a:p>
            <a:pPr lvl="1"/>
            <a:r>
              <a:rPr lang="en-US" altLang="en-US" sz="2000" smtClean="0"/>
              <a:t>Graph500 performs breadth-first search.</a:t>
            </a:r>
          </a:p>
          <a:p>
            <a:r>
              <a:rPr lang="en-US" altLang="en-US" sz="2400" smtClean="0"/>
              <a:t>A computer’s performance can differ dramatically depending on benchmark.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HPCG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934" y="1140372"/>
            <a:ext cx="6292686" cy="564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1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Graph500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16" y="1252113"/>
            <a:ext cx="7448190" cy="543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6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1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8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1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3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Course assessment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490376"/>
              </p:ext>
            </p:extLst>
          </p:nvPr>
        </p:nvGraphicFramePr>
        <p:xfrm>
          <a:off x="622804" y="1397619"/>
          <a:ext cx="7819293" cy="50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8043">
                  <a:extLst>
                    <a:ext uri="{9D8B030D-6E8A-4147-A177-3AD203B41FA5}">
                      <a16:colId xmlns:a16="http://schemas.microsoft.com/office/drawing/2014/main" val="1107834166"/>
                    </a:ext>
                  </a:extLst>
                </a:gridCol>
                <a:gridCol w="1512473">
                  <a:extLst>
                    <a:ext uri="{9D8B030D-6E8A-4147-A177-3AD203B41FA5}">
                      <a16:colId xmlns:a16="http://schemas.microsoft.com/office/drawing/2014/main" val="2748632548"/>
                    </a:ext>
                  </a:extLst>
                </a:gridCol>
                <a:gridCol w="1336894">
                  <a:extLst>
                    <a:ext uri="{9D8B030D-6E8A-4147-A177-3AD203B41FA5}">
                      <a16:colId xmlns:a16="http://schemas.microsoft.com/office/drawing/2014/main" val="4216708843"/>
                    </a:ext>
                  </a:extLst>
                </a:gridCol>
                <a:gridCol w="3231883">
                  <a:extLst>
                    <a:ext uri="{9D8B030D-6E8A-4147-A177-3AD203B41FA5}">
                      <a16:colId xmlns:a16="http://schemas.microsoft.com/office/drawing/2014/main" val="1746931193"/>
                    </a:ext>
                  </a:extLst>
                </a:gridCol>
              </a:tblGrid>
              <a:tr h="440404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Problem sets</a:t>
                      </a:r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20%</a:t>
                      </a:r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537823"/>
                  </a:ext>
                </a:extLst>
              </a:tr>
              <a:tr h="441669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Labs</a:t>
                      </a:r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20%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Solve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problems using OpenMP and CUDA</a:t>
                      </a:r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191867"/>
                  </a:ext>
                </a:extLst>
              </a:tr>
              <a:tr h="1250624">
                <a:tc>
                  <a:txBody>
                    <a:bodyPr/>
                    <a:lstStyle/>
                    <a:p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Reading project</a:t>
                      </a:r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20%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Teams of 2</a:t>
                      </a:r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Find an interesting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research paper from the suggested reading list.</a:t>
                      </a:r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Tell me your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paper by week 8 (April 24).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Submit a report and 20 minute video about the paper by end of week 16 (June 19).</a:t>
                      </a:r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655532"/>
                  </a:ext>
                </a:extLst>
              </a:tr>
              <a:tr h="1396793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Course project</a:t>
                      </a:r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20%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Teams of 2</a:t>
                      </a:r>
                    </a:p>
                    <a:p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Find an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interesting problem and write an efficient parallel program for it.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Tell me your problem by week 10 (May 8).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Submit a report and 20 minute video about your project by July 3.  </a:t>
                      </a:r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753479"/>
                  </a:ext>
                </a:extLst>
              </a:tr>
              <a:tr h="601803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Final exam</a:t>
                      </a:r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20%</a:t>
                      </a:r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512471"/>
                  </a:ext>
                </a:extLst>
              </a:tr>
              <a:tr h="601803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Class participation</a:t>
                      </a:r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May move borderline grades up half a letter grade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(e.g. B+ to A-)</a:t>
                      </a:r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800" b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Actively participate in online class discussions.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207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8441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8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6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Course texts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4235824" cy="47244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000" smtClean="0"/>
              <a:t>Course materials partly taken from the following texts.</a:t>
            </a:r>
          </a:p>
          <a:p>
            <a:pPr lvl="1">
              <a:defRPr/>
            </a:pPr>
            <a:r>
              <a:rPr lang="en-US" sz="1900" smtClean="0"/>
              <a:t>But all topics covered by lecture slides.</a:t>
            </a:r>
          </a:p>
          <a:p>
            <a:pPr>
              <a:defRPr/>
            </a:pPr>
            <a:r>
              <a:rPr lang="en-US" sz="2000" i="1" smtClean="0"/>
              <a:t>Introduction to Parallel Computing</a:t>
            </a:r>
            <a:r>
              <a:rPr lang="en-US" sz="2000" smtClean="0"/>
              <a:t>. Grama, Karypis, Kumar, Gupta. Pearson, 2003.</a:t>
            </a:r>
          </a:p>
          <a:p>
            <a:pPr>
              <a:defRPr/>
            </a:pPr>
            <a:r>
              <a:rPr lang="en-US" sz="2000" i="1" smtClean="0"/>
              <a:t>An Introduction to Parallel Programming</a:t>
            </a:r>
            <a:r>
              <a:rPr lang="en-US" sz="2000" smtClean="0"/>
              <a:t>.  Peter Pacheco.  Morgan Kaufmann 2011.</a:t>
            </a:r>
          </a:p>
          <a:p>
            <a:pPr>
              <a:defRPr/>
            </a:pPr>
            <a:r>
              <a:rPr lang="en-US" sz="2000" i="1" smtClean="0"/>
              <a:t>Programming Massively Parallel Processors</a:t>
            </a:r>
            <a:r>
              <a:rPr lang="en-US" sz="2000" smtClean="0"/>
              <a:t>.  Kirk, Hwu. Morgan </a:t>
            </a:r>
            <a:r>
              <a:rPr lang="en-US" sz="2000"/>
              <a:t>Kaufmann </a:t>
            </a:r>
            <a:r>
              <a:rPr lang="en-US" sz="2000" smtClean="0"/>
              <a:t>2016.</a:t>
            </a:r>
          </a:p>
          <a:p>
            <a:pPr>
              <a:defRPr/>
            </a:pPr>
            <a:r>
              <a:rPr lang="en-US" sz="2000" i="1" smtClean="0"/>
              <a:t>CUDA </a:t>
            </a:r>
            <a:r>
              <a:rPr lang="en-US" sz="2000" i="1"/>
              <a:t>by </a:t>
            </a:r>
            <a:r>
              <a:rPr lang="en-US" sz="2000" i="1" smtClean="0"/>
              <a:t>Example</a:t>
            </a:r>
            <a:r>
              <a:rPr lang="en-US" sz="2000" smtClean="0"/>
              <a:t>.  Sanders, Kandrot.</a:t>
            </a:r>
            <a:r>
              <a:rPr lang="en-US" sz="2000" i="1" smtClean="0"/>
              <a:t> </a:t>
            </a:r>
            <a:r>
              <a:rPr lang="en-US" sz="2000" smtClean="0">
                <a:cs typeface="Arial" panose="020B0604020202020204" pitchFamily="34" charset="0"/>
              </a:rPr>
              <a:t>Addison-Wesley 2010.</a:t>
            </a:r>
            <a:endParaRPr lang="en-US" sz="2000">
              <a:cs typeface="Arial" panose="020B0604020202020204" pitchFamily="34" charset="0"/>
            </a:endParaRPr>
          </a:p>
          <a:p>
            <a:pPr>
              <a:defRPr/>
            </a:pPr>
            <a:endParaRPr lang="en-US" sz="2000">
              <a:solidFill>
                <a:schemeClr val="accent2"/>
              </a:solidFill>
            </a:endParaRPr>
          </a:p>
          <a:p>
            <a:pPr lvl="1">
              <a:defRPr/>
            </a:pPr>
            <a:endParaRPr lang="en-US" sz="1800"/>
          </a:p>
          <a:p>
            <a:pPr>
              <a:defRPr/>
            </a:pPr>
            <a:endParaRPr lang="en-US" sz="2000" i="1"/>
          </a:p>
        </p:txBody>
      </p:sp>
      <p:pic>
        <p:nvPicPr>
          <p:cNvPr id="30724" name="Picture 2" descr="http://ecx.images-amazon.com/images/I/51dMzTYk0uL._SX307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247775"/>
            <a:ext cx="17684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4" descr="http://ecx.images-amazon.com/images/I/51acWAlOsSL._SX403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0" y="1247775"/>
            <a:ext cx="2036763" cy="25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6" descr="http://www-fp.pearsonhighered.com/bigcovers/013138768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863" y="4343400"/>
            <a:ext cx="19177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Image result for programming massively parallel processors a hands-on approa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886" y="4336400"/>
            <a:ext cx="1815380" cy="223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Parallel computing: what and why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3" y="1447801"/>
            <a:ext cx="8240747" cy="3831996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Parallel computing studies how to use multiple computers together to solve a problem.</a:t>
            </a:r>
          </a:p>
          <a:p>
            <a:pPr>
              <a:defRPr/>
            </a:pPr>
            <a:r>
              <a:rPr lang="en-US" smtClean="0"/>
              <a:t>Allows solving complicated problems faster.</a:t>
            </a:r>
          </a:p>
          <a:p>
            <a:pPr lvl="1">
              <a:defRPr/>
            </a:pPr>
            <a:r>
              <a:rPr lang="en-US" smtClean="0"/>
              <a:t>Ideally, with </a:t>
            </a:r>
            <a:r>
              <a:rPr lang="en-US" i="1" smtClean="0"/>
              <a:t>k</a:t>
            </a:r>
            <a:r>
              <a:rPr lang="en-US" smtClean="0"/>
              <a:t> processors we can solve a problem </a:t>
            </a:r>
            <a:r>
              <a:rPr lang="en-US" i="1" smtClean="0"/>
              <a:t>k</a:t>
            </a:r>
            <a:r>
              <a:rPr lang="en-US" smtClean="0"/>
              <a:t> times faster.</a:t>
            </a:r>
          </a:p>
          <a:p>
            <a:pPr lvl="1">
              <a:defRPr/>
            </a:pPr>
            <a:r>
              <a:rPr lang="en-US" smtClean="0"/>
              <a:t>Also more memory to solve larger problems, or same problem with more accuracy.</a:t>
            </a:r>
          </a:p>
          <a:p>
            <a:pPr lvl="1">
              <a:defRPr/>
            </a:pPr>
            <a:r>
              <a:rPr lang="en-US" smtClean="0"/>
              <a:t>May be more fault tolerant; but also more prone to faults.</a:t>
            </a:r>
          </a:p>
          <a:p>
            <a:pPr>
              <a:defRPr/>
            </a:pPr>
            <a:r>
              <a:rPr lang="en-US" smtClean="0"/>
              <a:t>Almost all modern computer systems are parallel.</a:t>
            </a:r>
            <a:endParaRPr lang="en-US"/>
          </a:p>
          <a:p>
            <a:pPr lvl="1">
              <a:defRPr/>
            </a:pPr>
            <a:r>
              <a:rPr lang="en-US"/>
              <a:t>Multicores, GPUs, cloud computing, etc.</a:t>
            </a:r>
          </a:p>
          <a:p>
            <a:pPr>
              <a:defRPr/>
            </a:pPr>
            <a:r>
              <a:rPr lang="en-US"/>
              <a:t>Parallel computing crucial for modern </a:t>
            </a:r>
            <a:r>
              <a:rPr lang="en-US" smtClean="0"/>
              <a:t>large scale applications</a:t>
            </a:r>
            <a:r>
              <a:rPr lang="en-US"/>
              <a:t>, </a:t>
            </a:r>
            <a:r>
              <a:rPr lang="en-US" smtClean="0"/>
              <a:t>e.g. physical simulations, </a:t>
            </a:r>
            <a:r>
              <a:rPr lang="en-US"/>
              <a:t>data </a:t>
            </a:r>
            <a:r>
              <a:rPr lang="en-US" smtClean="0"/>
              <a:t>minining, machine learning. </a:t>
            </a:r>
            <a:endParaRPr lang="en-US"/>
          </a:p>
          <a:p>
            <a:pPr>
              <a:defRPr/>
            </a:pPr>
            <a:endParaRPr lang="en-US" smtClean="0"/>
          </a:p>
          <a:p>
            <a:pPr lvl="1">
              <a:defRPr/>
            </a:pPr>
            <a:endParaRPr lang="en-US"/>
          </a:p>
        </p:txBody>
      </p:sp>
      <p:sp>
        <p:nvSpPr>
          <p:cNvPr id="8196" name="AutoShape 2" descr="https://computing.llnl.gov/tutorials/parallel_comp/images/simulations01.jpg"/>
          <p:cNvSpPr>
            <a:spLocks noChangeAspect="1" noChangeArrowheads="1"/>
          </p:cNvSpPr>
          <p:nvPr/>
        </p:nvSpPr>
        <p:spPr bwMode="auto">
          <a:xfrm>
            <a:off x="155575" y="-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9" name="Picture 2" descr="http://azchipka.thechipkahouse.com/wp-content/uploads/sites/2/2013/12/insidemultico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5225703"/>
            <a:ext cx="1930298" cy="1632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http://regmedia.co.uk/2012/03/22/nvidia_kepler_die_sho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487" y="5284347"/>
            <a:ext cx="1451065" cy="133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http://img.mp.itc.cn/upload/20160623/f394f617454e4b74b0e5049836ff9fc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029" y="5148952"/>
            <a:ext cx="4075617" cy="160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188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Course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2" y="1447800"/>
            <a:ext cx="7927387" cy="493758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mtClean="0"/>
              <a:t>To </a:t>
            </a:r>
            <a:r>
              <a:rPr lang="en-GB" smtClean="0"/>
              <a:t>understand the concepts </a:t>
            </a:r>
            <a:r>
              <a:rPr lang="en-GB"/>
              <a:t>and techniques of parallel </a:t>
            </a:r>
            <a:r>
              <a:rPr lang="en-GB" smtClean="0"/>
              <a:t>computing, and take advantage of the capabilities of </a:t>
            </a:r>
            <a:r>
              <a:rPr lang="en-GB"/>
              <a:t>modern systems.</a:t>
            </a:r>
          </a:p>
          <a:p>
            <a:pPr lvl="1">
              <a:spcAft>
                <a:spcPct val="20000"/>
              </a:spcAft>
              <a:defRPr/>
            </a:pPr>
            <a:r>
              <a:rPr lang="en-US" smtClean="0"/>
              <a:t>Parallel </a:t>
            </a:r>
            <a:r>
              <a:rPr lang="en-US"/>
              <a:t>hardware models and interaction with parallel software.</a:t>
            </a:r>
          </a:p>
          <a:p>
            <a:pPr lvl="1">
              <a:spcAft>
                <a:spcPct val="20000"/>
              </a:spcAft>
              <a:defRPr/>
            </a:pPr>
            <a:r>
              <a:rPr lang="en-US" smtClean="0"/>
              <a:t>Power </a:t>
            </a:r>
            <a:r>
              <a:rPr lang="en-US"/>
              <a:t>and limitations of </a:t>
            </a:r>
            <a:r>
              <a:rPr lang="en-US" smtClean="0"/>
              <a:t>parallelism.</a:t>
            </a:r>
            <a:endParaRPr lang="en-US"/>
          </a:p>
          <a:p>
            <a:pPr lvl="1">
              <a:spcAft>
                <a:spcPct val="20000"/>
              </a:spcAft>
              <a:defRPr/>
            </a:pPr>
            <a:r>
              <a:rPr lang="en-US" smtClean="0"/>
              <a:t>Efficient </a:t>
            </a:r>
            <a:r>
              <a:rPr lang="en-US"/>
              <a:t>parallel </a:t>
            </a:r>
            <a:r>
              <a:rPr lang="en-US" smtClean="0"/>
              <a:t>algorithms for important problems.</a:t>
            </a:r>
            <a:endParaRPr lang="en-US"/>
          </a:p>
          <a:p>
            <a:pPr>
              <a:defRPr/>
            </a:pPr>
            <a:endParaRPr lang="en-US" smtClean="0"/>
          </a:p>
          <a:p>
            <a:pPr lvl="1">
              <a:defRPr/>
            </a:pPr>
            <a:endParaRPr lang="en-US"/>
          </a:p>
        </p:txBody>
      </p:sp>
      <p:sp>
        <p:nvSpPr>
          <p:cNvPr id="8196" name="AutoShape 2" descr="https://computing.llnl.gov/tutorials/parallel_comp/images/simulations01.jpg"/>
          <p:cNvSpPr>
            <a:spLocks noChangeAspect="1" noChangeArrowheads="1"/>
          </p:cNvSpPr>
          <p:nvPr/>
        </p:nvSpPr>
        <p:spPr bwMode="auto">
          <a:xfrm>
            <a:off x="155575" y="-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2320796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189" y="1160463"/>
            <a:ext cx="3287712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20" descr="http://spectrum.ieee.org/img/06NWGraph5002013master-13714902311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0" y="3001963"/>
            <a:ext cx="2133600" cy="163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Applications</a:t>
            </a:r>
          </a:p>
        </p:txBody>
      </p:sp>
      <p:pic>
        <p:nvPicPr>
          <p:cNvPr id="2560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3" y="1160463"/>
            <a:ext cx="16779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2959100"/>
            <a:ext cx="1789112" cy="18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4813300"/>
            <a:ext cx="3954462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Content Placeholder 2"/>
          <p:cNvSpPr>
            <a:spLocks noGrp="1"/>
          </p:cNvSpPr>
          <p:nvPr>
            <p:ph idx="1"/>
          </p:nvPr>
        </p:nvSpPr>
        <p:spPr>
          <a:xfrm>
            <a:off x="471488" y="1371599"/>
            <a:ext cx="4129999" cy="5347699"/>
          </a:xfrm>
        </p:spPr>
        <p:txBody>
          <a:bodyPr>
            <a:normAutofit/>
          </a:bodyPr>
          <a:lstStyle/>
          <a:p>
            <a:r>
              <a:rPr lang="en-US" altLang="en-US" sz="2200" smtClean="0"/>
              <a:t>Fluid dynamics, weather prediction, climate modeling.</a:t>
            </a:r>
          </a:p>
          <a:p>
            <a:r>
              <a:rPr lang="en-US" altLang="en-US" sz="2200" smtClean="0"/>
              <a:t>DNA, protein, drug structures and interactions.</a:t>
            </a:r>
          </a:p>
          <a:p>
            <a:r>
              <a:rPr lang="en-US" altLang="en-US" sz="2200" smtClean="0"/>
              <a:t>Quantum / atomic simulations, cosmological simulations.</a:t>
            </a:r>
          </a:p>
          <a:p>
            <a:r>
              <a:rPr lang="en-US" altLang="en-US" sz="2200"/>
              <a:t>Cryptoanalysis</a:t>
            </a:r>
            <a:r>
              <a:rPr lang="en-US" altLang="en-US" sz="2200" smtClean="0"/>
              <a:t>.</a:t>
            </a:r>
          </a:p>
          <a:p>
            <a:r>
              <a:rPr lang="en-US" altLang="en-US" sz="2200" smtClean="0"/>
              <a:t>Big data analytics.</a:t>
            </a:r>
          </a:p>
          <a:p>
            <a:r>
              <a:rPr lang="en-US" altLang="en-US" sz="2200"/>
              <a:t>Simulating financial and social behaviors</a:t>
            </a:r>
            <a:r>
              <a:rPr lang="en-US" altLang="en-US" sz="2200" smtClean="0"/>
              <a:t>.</a:t>
            </a:r>
          </a:p>
          <a:p>
            <a:r>
              <a:rPr lang="en-US" altLang="en-US" sz="2200" smtClean="0"/>
              <a:t>Machine learning and AI.</a:t>
            </a:r>
          </a:p>
          <a:p>
            <a:r>
              <a:rPr lang="en-US" altLang="en-US" sz="2200" smtClean="0"/>
              <a:t>Simulating the human brain.</a:t>
            </a:r>
          </a:p>
          <a:p>
            <a:endParaRPr lang="en-US" altLang="en-US" sz="2000" smtClean="0"/>
          </a:p>
        </p:txBody>
      </p:sp>
    </p:spTree>
    <p:extLst>
      <p:ext uri="{BB962C8B-B14F-4D97-AF65-F5344CB8AC3E}">
        <p14:creationId xmlns:p14="http://schemas.microsoft.com/office/powerpoint/2010/main" val="1624566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hpc.canterbury.ac.nz/graphics/bgpScalingArch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40" y="4202571"/>
            <a:ext cx="3699960" cy="258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hardware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5090845" cy="5200406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Efficient parallel computing requires synergy between parallel hardware and software.</a:t>
            </a:r>
          </a:p>
          <a:p>
            <a:r>
              <a:rPr lang="en-US" smtClean="0"/>
              <a:t>Parallel system consists of multiple independent processors communicating over an interconnect.</a:t>
            </a:r>
          </a:p>
          <a:p>
            <a:r>
              <a:rPr lang="en-US" smtClean="0"/>
              <a:t>Unlike sequential (von Neumann) architecture, many parallel hardware designs.</a:t>
            </a:r>
          </a:p>
          <a:p>
            <a:pPr lvl="1"/>
            <a:r>
              <a:rPr lang="en-US" smtClean="0"/>
              <a:t>Different types of processors (multicores, manycores, FPGA, etc.).</a:t>
            </a:r>
          </a:p>
          <a:p>
            <a:pPr lvl="1"/>
            <a:r>
              <a:rPr lang="en-US" smtClean="0"/>
              <a:t>Heterogeneous designs combine multiple architectures, e.g. multicores and GPUs.</a:t>
            </a:r>
          </a:p>
          <a:p>
            <a:pPr lvl="1"/>
            <a:r>
              <a:rPr lang="en-US" smtClean="0"/>
              <a:t>Different interconnect designs.</a:t>
            </a:r>
          </a:p>
          <a:p>
            <a:pPr lvl="1"/>
            <a:r>
              <a:rPr lang="en-US" smtClean="0"/>
              <a:t>Communicate through shared memory, or message passing over network.</a:t>
            </a:r>
          </a:p>
          <a:p>
            <a:r>
              <a:rPr lang="en-US" smtClean="0"/>
              <a:t>Parallelism exists at many layers.</a:t>
            </a:r>
          </a:p>
          <a:p>
            <a:pPr lvl="1"/>
            <a:r>
              <a:rPr lang="en-US" smtClean="0"/>
              <a:t>Instruction, core, chip, node, rack, etc.</a:t>
            </a:r>
          </a:p>
          <a:p>
            <a:endParaRPr lang="en-US" smtClean="0"/>
          </a:p>
        </p:txBody>
      </p:sp>
      <p:pic>
        <p:nvPicPr>
          <p:cNvPr id="5" name="Picture 10" descr="http://m.eet.com/media/1123266/integrated_sensor_nodes_with_gsm_modems_fig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40" y="2630269"/>
            <a:ext cx="3755561" cy="172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http://m.eet.com/media/1045548/CBlueMulticoreFig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39" y="601247"/>
            <a:ext cx="1835262" cy="1787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2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cl.cs.utk.edu/projectsfiles/parsec/images/QR-DA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200" y="2049517"/>
            <a:ext cx="2606800" cy="344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software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6452756" cy="5438775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Break a large problem into subproblems (tasks) that can be solved (somewhat) independently.</a:t>
            </a:r>
          </a:p>
          <a:p>
            <a:r>
              <a:rPr lang="en-US" smtClean="0"/>
              <a:t>OS and scheduler allocate tasks to different processors.</a:t>
            </a:r>
          </a:p>
          <a:p>
            <a:pPr lvl="1"/>
            <a:r>
              <a:rPr lang="en-US" smtClean="0"/>
              <a:t>Respect dependencies between tasks.</a:t>
            </a:r>
          </a:p>
          <a:p>
            <a:r>
              <a:rPr lang="en-US" smtClean="0"/>
              <a:t>Parallel software must be matched to the hardware.</a:t>
            </a:r>
          </a:p>
          <a:p>
            <a:pPr lvl="1"/>
            <a:r>
              <a:rPr lang="en-US" smtClean="0"/>
              <a:t>Similar amounts of concurrency </a:t>
            </a:r>
            <a:r>
              <a:rPr lang="en-US"/>
              <a:t>in software and hardware.</a:t>
            </a:r>
          </a:p>
          <a:p>
            <a:pPr lvl="1"/>
            <a:r>
              <a:rPr lang="en-US"/>
              <a:t>Hardware </a:t>
            </a:r>
            <a:r>
              <a:rPr lang="en-US" smtClean="0"/>
              <a:t>must adequately handle </a:t>
            </a:r>
            <a:r>
              <a:rPr lang="en-US"/>
              <a:t>software communication pattern.  </a:t>
            </a:r>
          </a:p>
          <a:p>
            <a:pPr lvl="1"/>
            <a:r>
              <a:rPr lang="en-US" smtClean="0"/>
              <a:t>No single hardware model suffices.</a:t>
            </a:r>
          </a:p>
          <a:p>
            <a:pPr lvl="1"/>
            <a:r>
              <a:rPr lang="en-US" smtClean="0"/>
              <a:t>Parallel software is often not portable.</a:t>
            </a:r>
          </a:p>
          <a:p>
            <a:r>
              <a:rPr lang="en-US" smtClean="0"/>
              <a:t>PRAM model tries to abstract parallel hardware.</a:t>
            </a:r>
          </a:p>
          <a:p>
            <a:pPr lvl="1"/>
            <a:r>
              <a:rPr lang="en-US" smtClean="0"/>
              <a:t>Useful for understanding inherent parallelism.</a:t>
            </a:r>
          </a:p>
          <a:p>
            <a:pPr lvl="1"/>
            <a:r>
              <a:rPr lang="en-US" smtClean="0"/>
              <a:t>Unrealistically discounts cost of communication.</a:t>
            </a:r>
          </a:p>
          <a:p>
            <a:pPr lvl="1"/>
            <a:endParaRPr lang="en-US" smtClean="0"/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8064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fensafitters.files.wordpress.com/2013/04/shutterstock_110485376-discuss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541" y="2383398"/>
            <a:ext cx="1836459" cy="1376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https://www.q-files.com/images/pages/galleries/1037/p18bgmen73achdpc1j5f17u81l2c43.jpg?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590" y="584679"/>
            <a:ext cx="1820410" cy="1669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://www.threadbombing.com/data/media/3/traffic_ja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474" y="3810000"/>
            <a:ext cx="1756526" cy="123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Challenges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6930274" cy="5235073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Harnessing power of the masses.</a:t>
            </a:r>
          </a:p>
          <a:p>
            <a:pPr lvl="1"/>
            <a:r>
              <a:rPr lang="en-US" smtClean="0"/>
              <a:t>Easier said than done...</a:t>
            </a:r>
          </a:p>
          <a:p>
            <a:r>
              <a:rPr lang="en-US" smtClean="0"/>
              <a:t>Communication</a:t>
            </a:r>
          </a:p>
          <a:p>
            <a:pPr lvl="1"/>
            <a:r>
              <a:rPr lang="en-US" smtClean="0"/>
              <a:t>Processors compute faster than they can communicate.</a:t>
            </a:r>
          </a:p>
          <a:p>
            <a:pPr lvl="1"/>
            <a:r>
              <a:rPr lang="en-US" smtClean="0"/>
              <a:t>Problem gets worse as number of processors increases.</a:t>
            </a:r>
          </a:p>
          <a:p>
            <a:pPr lvl="1"/>
            <a:r>
              <a:rPr lang="en-US" smtClean="0"/>
              <a:t>Main bottleneck to parallel computing.</a:t>
            </a:r>
          </a:p>
          <a:p>
            <a:r>
              <a:rPr lang="en-US" smtClean="0"/>
              <a:t>Synchronization</a:t>
            </a:r>
            <a:endParaRPr lang="en-US"/>
          </a:p>
          <a:p>
            <a:pPr lvl="1"/>
            <a:r>
              <a:rPr lang="en-US" smtClean="0"/>
              <a:t>Tasks may interfere with each other, so can’t be done at same time.</a:t>
            </a:r>
          </a:p>
          <a:p>
            <a:r>
              <a:rPr lang="en-US"/>
              <a:t>Scheduling</a:t>
            </a:r>
          </a:p>
          <a:p>
            <a:pPr lvl="1"/>
            <a:r>
              <a:rPr lang="en-US" smtClean="0"/>
              <a:t>Track and enforce dependencies</a:t>
            </a:r>
            <a:r>
              <a:rPr lang="en-US"/>
              <a:t>.</a:t>
            </a:r>
          </a:p>
          <a:p>
            <a:pPr lvl="1"/>
            <a:r>
              <a:rPr lang="en-US"/>
              <a:t>Find good allocation of tasks to processors</a:t>
            </a:r>
            <a:r>
              <a:rPr lang="en-US" smtClean="0"/>
              <a:t>.</a:t>
            </a:r>
          </a:p>
          <a:p>
            <a:pPr lvl="2"/>
            <a:r>
              <a:rPr lang="en-US" smtClean="0"/>
              <a:t>Data locality, heterogeneous processors</a:t>
            </a:r>
            <a:endParaRPr lang="en-US"/>
          </a:p>
          <a:p>
            <a:pPr lvl="1"/>
            <a:r>
              <a:rPr lang="en-US"/>
              <a:t>Maximize utilization and performance.</a:t>
            </a:r>
          </a:p>
          <a:p>
            <a:endParaRPr lang="en-US" smtClean="0"/>
          </a:p>
        </p:txBody>
      </p:sp>
      <p:pic>
        <p:nvPicPr>
          <p:cNvPr id="8" name="Picture 2" descr="http://blog.capterra.com/wp-content/uploads/2014/08/bigstock-D-Pen-And-Gantt-Chart-42601810-720x45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84" y="5426333"/>
            <a:ext cx="1706772" cy="106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47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46893</TotalTime>
  <Words>1457</Words>
  <Application>Microsoft Office PowerPoint</Application>
  <PresentationFormat>On-screen Show (4:3)</PresentationFormat>
  <Paragraphs>230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KaiTi</vt:lpstr>
      <vt:lpstr>Arial</vt:lpstr>
      <vt:lpstr>Arial Black</vt:lpstr>
      <vt:lpstr>Symbol</vt:lpstr>
      <vt:lpstr>Times New Roman</vt:lpstr>
      <vt:lpstr>Wingdings</vt:lpstr>
      <vt:lpstr>Pixel</vt:lpstr>
      <vt:lpstr>Introduction</vt:lpstr>
      <vt:lpstr>Administrivia</vt:lpstr>
      <vt:lpstr>Course assessment</vt:lpstr>
      <vt:lpstr>Parallel computing: what and why</vt:lpstr>
      <vt:lpstr>Course objectives</vt:lpstr>
      <vt:lpstr>Applications</vt:lpstr>
      <vt:lpstr>Parallel hardware</vt:lpstr>
      <vt:lpstr>Parallel software</vt:lpstr>
      <vt:lpstr>Challenges</vt:lpstr>
      <vt:lpstr>Challenges</vt:lpstr>
      <vt:lpstr>Course outline</vt:lpstr>
      <vt:lpstr>A brief history</vt:lpstr>
      <vt:lpstr>Moore’s Law and parallel computing</vt:lpstr>
      <vt:lpstr>Moore’s Law and performance</vt:lpstr>
      <vt:lpstr>Moore’s Law revisited</vt:lpstr>
      <vt:lpstr>The state of the art</vt:lpstr>
      <vt:lpstr>Top 500 list</vt:lpstr>
      <vt:lpstr>Top 500 – Trends</vt:lpstr>
      <vt:lpstr>Top 500 – Architecture</vt:lpstr>
      <vt:lpstr>Top 500 – Interconnect </vt:lpstr>
      <vt:lpstr>Top 500 – Applications</vt:lpstr>
      <vt:lpstr>Other performance measures</vt:lpstr>
      <vt:lpstr>HPCG</vt:lpstr>
      <vt:lpstr>Graph500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Course texts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Lower Bounds in Distributed Computing</dc:title>
  <dc:creator>Rui</dc:creator>
  <cp:lastModifiedBy>Rui Fan</cp:lastModifiedBy>
  <cp:revision>3373</cp:revision>
  <cp:lastPrinted>2019-02-18T12:29:52Z</cp:lastPrinted>
  <dcterms:created xsi:type="dcterms:W3CDTF">2004-01-06T19:40:29Z</dcterms:created>
  <dcterms:modified xsi:type="dcterms:W3CDTF">2020-03-02T06:51:06Z</dcterms:modified>
</cp:coreProperties>
</file>